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77" r:id="rId2"/>
    <p:sldId id="279" r:id="rId3"/>
    <p:sldId id="288" r:id="rId4"/>
    <p:sldId id="278" r:id="rId5"/>
    <p:sldId id="280" r:id="rId6"/>
    <p:sldId id="256" r:id="rId7"/>
    <p:sldId id="259" r:id="rId8"/>
    <p:sldId id="258" r:id="rId9"/>
    <p:sldId id="260" r:id="rId10"/>
    <p:sldId id="265" r:id="rId11"/>
    <p:sldId id="262" r:id="rId12"/>
    <p:sldId id="289" r:id="rId13"/>
    <p:sldId id="266" r:id="rId14"/>
    <p:sldId id="270" r:id="rId15"/>
    <p:sldId id="267" r:id="rId16"/>
    <p:sldId id="291" r:id="rId17"/>
    <p:sldId id="268" r:id="rId18"/>
    <p:sldId id="269" r:id="rId19"/>
    <p:sldId id="272" r:id="rId20"/>
    <p:sldId id="273" r:id="rId21"/>
    <p:sldId id="274" r:id="rId22"/>
    <p:sldId id="276" r:id="rId23"/>
    <p:sldId id="292" r:id="rId24"/>
    <p:sldId id="26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6"/>
  </p:normalViewPr>
  <p:slideViewPr>
    <p:cSldViewPr snapToGrid="0" snapToObjects="1">
      <p:cViewPr varScale="1">
        <p:scale>
          <a:sx n="90" d="100"/>
          <a:sy n="90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53C19-B1AB-4276-9A0F-B9E7F4825E3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3FF457-D391-4D73-96C3-F5C44996C3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Following Machine Learning Reply’s paper, the constraints of the Aircraft Loading Optimization Challenge proposed by Airbus can be written in </a:t>
          </a:r>
          <a:r>
            <a:rPr lang="en-US" sz="1800" b="1" dirty="0"/>
            <a:t>QUBO form</a:t>
          </a:r>
          <a:r>
            <a:rPr lang="en-US" sz="1400" dirty="0"/>
            <a:t>, hence by treating them as penalty functions it is possible to assemble a QUBO model whose solution respects all the Aircraft Loading constraints. </a:t>
          </a:r>
        </a:p>
      </dgm:t>
    </dgm:pt>
    <dgm:pt modelId="{1A6BE929-B2A0-47BD-8DF8-F15CC2ACB6AA}" type="parTrans" cxnId="{D5A70B78-31DF-46CF-BEFC-D4C90FDEBC85}">
      <dgm:prSet/>
      <dgm:spPr/>
      <dgm:t>
        <a:bodyPr/>
        <a:lstStyle/>
        <a:p>
          <a:endParaRPr lang="en-US"/>
        </a:p>
      </dgm:t>
    </dgm:pt>
    <dgm:pt modelId="{78EE9D2B-4587-4F57-A14B-6C8F2991DE75}" type="sibTrans" cxnId="{D5A70B78-31DF-46CF-BEFC-D4C90FDEBC85}">
      <dgm:prSet/>
      <dgm:spPr/>
      <dgm:t>
        <a:bodyPr/>
        <a:lstStyle/>
        <a:p>
          <a:endParaRPr lang="en-US"/>
        </a:p>
      </dgm:t>
    </dgm:pt>
    <dgm:pt modelId="{13342EDD-81A1-462C-A34B-F5C1E98AE0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We now present the results obtained with </a:t>
          </a:r>
          <a:r>
            <a:rPr lang="en-US" sz="1800" b="1" dirty="0"/>
            <a:t>a classical tabu search solver</a:t>
          </a:r>
          <a:r>
            <a:rPr lang="en-US" sz="1400" dirty="0"/>
            <a:t> for QUBO functions and with </a:t>
          </a:r>
          <a:r>
            <a:rPr lang="en-US" sz="1600" b="1" dirty="0"/>
            <a:t>a </a:t>
          </a:r>
          <a:r>
            <a:rPr lang="en-US" sz="1600" b="1" dirty="0" err="1"/>
            <a:t>Qiskit</a:t>
          </a:r>
          <a:r>
            <a:rPr lang="en-US" sz="1600" b="1" dirty="0"/>
            <a:t> </a:t>
          </a:r>
          <a:r>
            <a:rPr lang="en-US" sz="1600" b="1" dirty="0" err="1"/>
            <a:t>statevector</a:t>
          </a:r>
          <a:r>
            <a:rPr lang="en-US" sz="1600" b="1" dirty="0"/>
            <a:t> simulator </a:t>
          </a:r>
          <a:r>
            <a:rPr lang="en-US" sz="1400" dirty="0"/>
            <a:t>simulator accessed through API. </a:t>
          </a:r>
        </a:p>
      </dgm:t>
    </dgm:pt>
    <dgm:pt modelId="{0CF2B23F-139D-4295-8DA8-FE8D7A05D10C}" type="parTrans" cxnId="{71D8C60B-B518-4E87-8B18-CEDB57FDD872}">
      <dgm:prSet/>
      <dgm:spPr/>
      <dgm:t>
        <a:bodyPr/>
        <a:lstStyle/>
        <a:p>
          <a:endParaRPr lang="en-US"/>
        </a:p>
      </dgm:t>
    </dgm:pt>
    <dgm:pt modelId="{DCC3C848-CDCD-4B4D-A506-02CBE8BB4C7D}" type="sibTrans" cxnId="{71D8C60B-B518-4E87-8B18-CEDB57FDD872}">
      <dgm:prSet/>
      <dgm:spPr/>
      <dgm:t>
        <a:bodyPr/>
        <a:lstStyle/>
        <a:p>
          <a:endParaRPr lang="en-US"/>
        </a:p>
      </dgm:t>
    </dgm:pt>
    <dgm:pt modelId="{82E34EB3-5006-4270-B0E8-A0C82F8F869B}" type="pres">
      <dgm:prSet presAssocID="{20553C19-B1AB-4276-9A0F-B9E7F4825E38}" presName="root" presStyleCnt="0">
        <dgm:presLayoutVars>
          <dgm:dir/>
          <dgm:resizeHandles val="exact"/>
        </dgm:presLayoutVars>
      </dgm:prSet>
      <dgm:spPr/>
    </dgm:pt>
    <dgm:pt modelId="{3F49DCE7-BA92-4278-8B75-6FB471C98838}" type="pres">
      <dgm:prSet presAssocID="{673FF457-D391-4D73-96C3-F5C44996C3A9}" presName="compNode" presStyleCnt="0"/>
      <dgm:spPr/>
    </dgm:pt>
    <dgm:pt modelId="{8A056F26-9513-4B68-A168-167AAB6ABABC}" type="pres">
      <dgm:prSet presAssocID="{673FF457-D391-4D73-96C3-F5C44996C3A9}" presName="bgRect" presStyleLbl="bgShp" presStyleIdx="0" presStyleCnt="2"/>
      <dgm:spPr/>
    </dgm:pt>
    <dgm:pt modelId="{1D7EDEBE-8D83-4A68-AD05-01B4D5FC4AFF}" type="pres">
      <dgm:prSet presAssocID="{673FF457-D391-4D73-96C3-F5C44996C3A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C2D607DD-CF57-42AF-802A-B8AFF3AE5C14}" type="pres">
      <dgm:prSet presAssocID="{673FF457-D391-4D73-96C3-F5C44996C3A9}" presName="spaceRect" presStyleCnt="0"/>
      <dgm:spPr/>
    </dgm:pt>
    <dgm:pt modelId="{086FA92C-35E8-4D3F-A9C0-3AB1E3AA19C6}" type="pres">
      <dgm:prSet presAssocID="{673FF457-D391-4D73-96C3-F5C44996C3A9}" presName="parTx" presStyleLbl="revTx" presStyleIdx="0" presStyleCnt="2">
        <dgm:presLayoutVars>
          <dgm:chMax val="0"/>
          <dgm:chPref val="0"/>
        </dgm:presLayoutVars>
      </dgm:prSet>
      <dgm:spPr/>
    </dgm:pt>
    <dgm:pt modelId="{B2201A1E-C7D6-40BB-9CA4-4926936302E4}" type="pres">
      <dgm:prSet presAssocID="{78EE9D2B-4587-4F57-A14B-6C8F2991DE75}" presName="sibTrans" presStyleCnt="0"/>
      <dgm:spPr/>
    </dgm:pt>
    <dgm:pt modelId="{2CDCC0FF-E143-4BFA-A509-72FA3C0E74F2}" type="pres">
      <dgm:prSet presAssocID="{13342EDD-81A1-462C-A34B-F5C1E98AE0D5}" presName="compNode" presStyleCnt="0"/>
      <dgm:spPr/>
    </dgm:pt>
    <dgm:pt modelId="{DE217972-8D58-4EB7-90D2-E4BEE2B5AEBE}" type="pres">
      <dgm:prSet presAssocID="{13342EDD-81A1-462C-A34B-F5C1E98AE0D5}" presName="bgRect" presStyleLbl="bgShp" presStyleIdx="1" presStyleCnt="2" custLinFactNeighborY="1181"/>
      <dgm:spPr/>
    </dgm:pt>
    <dgm:pt modelId="{9211F086-39D1-4C9E-ABF6-76CAAD479C45}" type="pres">
      <dgm:prSet presAssocID="{13342EDD-81A1-462C-A34B-F5C1E98AE0D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E5C1A36-E74D-41A9-B5AE-031F80F815AC}" type="pres">
      <dgm:prSet presAssocID="{13342EDD-81A1-462C-A34B-F5C1E98AE0D5}" presName="spaceRect" presStyleCnt="0"/>
      <dgm:spPr/>
    </dgm:pt>
    <dgm:pt modelId="{3595A24F-6980-48B9-A4FB-BE790EBE631F}" type="pres">
      <dgm:prSet presAssocID="{13342EDD-81A1-462C-A34B-F5C1E98AE0D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1D8C60B-B518-4E87-8B18-CEDB57FDD872}" srcId="{20553C19-B1AB-4276-9A0F-B9E7F4825E38}" destId="{13342EDD-81A1-462C-A34B-F5C1E98AE0D5}" srcOrd="1" destOrd="0" parTransId="{0CF2B23F-139D-4295-8DA8-FE8D7A05D10C}" sibTransId="{DCC3C848-CDCD-4B4D-A506-02CBE8BB4C7D}"/>
    <dgm:cxn modelId="{5D21420F-4ECE-470F-9D49-10C7EF6F5C68}" type="presOf" srcId="{20553C19-B1AB-4276-9A0F-B9E7F4825E38}" destId="{82E34EB3-5006-4270-B0E8-A0C82F8F869B}" srcOrd="0" destOrd="0" presId="urn:microsoft.com/office/officeart/2018/2/layout/IconVerticalSolidList"/>
    <dgm:cxn modelId="{73CE5C2C-F997-45EC-A04B-1B435A5BC380}" type="presOf" srcId="{673FF457-D391-4D73-96C3-F5C44996C3A9}" destId="{086FA92C-35E8-4D3F-A9C0-3AB1E3AA19C6}" srcOrd="0" destOrd="0" presId="urn:microsoft.com/office/officeart/2018/2/layout/IconVerticalSolidList"/>
    <dgm:cxn modelId="{D5A70B78-31DF-46CF-BEFC-D4C90FDEBC85}" srcId="{20553C19-B1AB-4276-9A0F-B9E7F4825E38}" destId="{673FF457-D391-4D73-96C3-F5C44996C3A9}" srcOrd="0" destOrd="0" parTransId="{1A6BE929-B2A0-47BD-8DF8-F15CC2ACB6AA}" sibTransId="{78EE9D2B-4587-4F57-A14B-6C8F2991DE75}"/>
    <dgm:cxn modelId="{1A01BF7E-8DB3-4349-80E6-A505E5F5FD9B}" type="presOf" srcId="{13342EDD-81A1-462C-A34B-F5C1E98AE0D5}" destId="{3595A24F-6980-48B9-A4FB-BE790EBE631F}" srcOrd="0" destOrd="0" presId="urn:microsoft.com/office/officeart/2018/2/layout/IconVerticalSolidList"/>
    <dgm:cxn modelId="{B537FF58-C578-4DE1-96C7-0A83A6B92EF1}" type="presParOf" srcId="{82E34EB3-5006-4270-B0E8-A0C82F8F869B}" destId="{3F49DCE7-BA92-4278-8B75-6FB471C98838}" srcOrd="0" destOrd="0" presId="urn:microsoft.com/office/officeart/2018/2/layout/IconVerticalSolidList"/>
    <dgm:cxn modelId="{9C7DB43E-63B8-499F-8A22-479C1CD1A05D}" type="presParOf" srcId="{3F49DCE7-BA92-4278-8B75-6FB471C98838}" destId="{8A056F26-9513-4B68-A168-167AAB6ABABC}" srcOrd="0" destOrd="0" presId="urn:microsoft.com/office/officeart/2018/2/layout/IconVerticalSolidList"/>
    <dgm:cxn modelId="{A4CE55CF-8F84-49C2-89B8-6280E3E339E6}" type="presParOf" srcId="{3F49DCE7-BA92-4278-8B75-6FB471C98838}" destId="{1D7EDEBE-8D83-4A68-AD05-01B4D5FC4AFF}" srcOrd="1" destOrd="0" presId="urn:microsoft.com/office/officeart/2018/2/layout/IconVerticalSolidList"/>
    <dgm:cxn modelId="{026353E3-59D1-45FB-9BAA-E8847A9B3309}" type="presParOf" srcId="{3F49DCE7-BA92-4278-8B75-6FB471C98838}" destId="{C2D607DD-CF57-42AF-802A-B8AFF3AE5C14}" srcOrd="2" destOrd="0" presId="urn:microsoft.com/office/officeart/2018/2/layout/IconVerticalSolidList"/>
    <dgm:cxn modelId="{2E2A7B78-F010-4D74-8302-A85DC12375CA}" type="presParOf" srcId="{3F49DCE7-BA92-4278-8B75-6FB471C98838}" destId="{086FA92C-35E8-4D3F-A9C0-3AB1E3AA19C6}" srcOrd="3" destOrd="0" presId="urn:microsoft.com/office/officeart/2018/2/layout/IconVerticalSolidList"/>
    <dgm:cxn modelId="{F8687B00-EC54-413F-84D0-2817D7EAFB42}" type="presParOf" srcId="{82E34EB3-5006-4270-B0E8-A0C82F8F869B}" destId="{B2201A1E-C7D6-40BB-9CA4-4926936302E4}" srcOrd="1" destOrd="0" presId="urn:microsoft.com/office/officeart/2018/2/layout/IconVerticalSolidList"/>
    <dgm:cxn modelId="{36AF1EFE-2080-445D-AE01-11040916E406}" type="presParOf" srcId="{82E34EB3-5006-4270-B0E8-A0C82F8F869B}" destId="{2CDCC0FF-E143-4BFA-A509-72FA3C0E74F2}" srcOrd="2" destOrd="0" presId="urn:microsoft.com/office/officeart/2018/2/layout/IconVerticalSolidList"/>
    <dgm:cxn modelId="{1B33E79E-CA11-4634-B5F3-1248C66070B8}" type="presParOf" srcId="{2CDCC0FF-E143-4BFA-A509-72FA3C0E74F2}" destId="{DE217972-8D58-4EB7-90D2-E4BEE2B5AEBE}" srcOrd="0" destOrd="0" presId="urn:microsoft.com/office/officeart/2018/2/layout/IconVerticalSolidList"/>
    <dgm:cxn modelId="{AE2C34D5-B61F-43A9-9740-49CB63384F82}" type="presParOf" srcId="{2CDCC0FF-E143-4BFA-A509-72FA3C0E74F2}" destId="{9211F086-39D1-4C9E-ABF6-76CAAD479C45}" srcOrd="1" destOrd="0" presId="urn:microsoft.com/office/officeart/2018/2/layout/IconVerticalSolidList"/>
    <dgm:cxn modelId="{0D60AE73-FC05-4E8B-B8B2-5803B7A9C3E6}" type="presParOf" srcId="{2CDCC0FF-E143-4BFA-A509-72FA3C0E74F2}" destId="{2E5C1A36-E74D-41A9-B5AE-031F80F815AC}" srcOrd="2" destOrd="0" presId="urn:microsoft.com/office/officeart/2018/2/layout/IconVerticalSolidList"/>
    <dgm:cxn modelId="{4726A525-535F-4D2B-B3DA-F2ADBCFB12A3}" type="presParOf" srcId="{2CDCC0FF-E143-4BFA-A509-72FA3C0E74F2}" destId="{3595A24F-6980-48B9-A4FB-BE790EBE631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56F26-9513-4B68-A168-167AAB6ABABC}">
      <dsp:nvSpPr>
        <dsp:cNvPr id="0" name=""/>
        <dsp:cNvSpPr/>
      </dsp:nvSpPr>
      <dsp:spPr>
        <a:xfrm>
          <a:off x="0" y="352753"/>
          <a:ext cx="8276026" cy="11827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EDEBE-8D83-4A68-AD05-01B4D5FC4AFF}">
      <dsp:nvSpPr>
        <dsp:cNvPr id="0" name=""/>
        <dsp:cNvSpPr/>
      </dsp:nvSpPr>
      <dsp:spPr>
        <a:xfrm>
          <a:off x="357785" y="618874"/>
          <a:ext cx="650518" cy="6505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FA92C-35E8-4D3F-A9C0-3AB1E3AA19C6}">
      <dsp:nvSpPr>
        <dsp:cNvPr id="0" name=""/>
        <dsp:cNvSpPr/>
      </dsp:nvSpPr>
      <dsp:spPr>
        <a:xfrm>
          <a:off x="1366089" y="352753"/>
          <a:ext cx="6909936" cy="1182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176" tIns="125176" rIns="125176" bIns="12517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Following Machine Learning Reply’s paper, the constraints of the Aircraft Loading Optimization Challenge proposed by Airbus can be written in </a:t>
          </a:r>
          <a:r>
            <a:rPr lang="en-US" sz="1800" b="1" kern="1200" dirty="0"/>
            <a:t>QUBO form</a:t>
          </a:r>
          <a:r>
            <a:rPr lang="en-US" sz="1400" kern="1200" dirty="0"/>
            <a:t>, hence by treating them as penalty functions it is possible to assemble a QUBO model whose solution respects all the Aircraft Loading constraints. </a:t>
          </a:r>
        </a:p>
      </dsp:txBody>
      <dsp:txXfrm>
        <a:off x="1366089" y="352753"/>
        <a:ext cx="6909936" cy="1182761"/>
      </dsp:txXfrm>
    </dsp:sp>
    <dsp:sp modelId="{DE217972-8D58-4EB7-90D2-E4BEE2B5AEBE}">
      <dsp:nvSpPr>
        <dsp:cNvPr id="0" name=""/>
        <dsp:cNvSpPr/>
      </dsp:nvSpPr>
      <dsp:spPr>
        <a:xfrm>
          <a:off x="0" y="1798485"/>
          <a:ext cx="8276026" cy="11827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11F086-39D1-4C9E-ABF6-76CAAD479C45}">
      <dsp:nvSpPr>
        <dsp:cNvPr id="0" name=""/>
        <dsp:cNvSpPr/>
      </dsp:nvSpPr>
      <dsp:spPr>
        <a:xfrm>
          <a:off x="357785" y="2050637"/>
          <a:ext cx="650518" cy="6505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5A24F-6980-48B9-A4FB-BE790EBE631F}">
      <dsp:nvSpPr>
        <dsp:cNvPr id="0" name=""/>
        <dsp:cNvSpPr/>
      </dsp:nvSpPr>
      <dsp:spPr>
        <a:xfrm>
          <a:off x="1366089" y="1784516"/>
          <a:ext cx="6909936" cy="1182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176" tIns="125176" rIns="125176" bIns="12517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 now present the results obtained with </a:t>
          </a:r>
          <a:r>
            <a:rPr lang="en-US" sz="1800" b="1" kern="1200" dirty="0"/>
            <a:t>a classical tabu search solver</a:t>
          </a:r>
          <a:r>
            <a:rPr lang="en-US" sz="1400" kern="1200" dirty="0"/>
            <a:t> for QUBO functions and with </a:t>
          </a:r>
          <a:r>
            <a:rPr lang="en-US" sz="1600" b="1" kern="1200" dirty="0"/>
            <a:t>a </a:t>
          </a:r>
          <a:r>
            <a:rPr lang="en-US" sz="1600" b="1" kern="1200" dirty="0" err="1"/>
            <a:t>Qiskit</a:t>
          </a:r>
          <a:r>
            <a:rPr lang="en-US" sz="1600" b="1" kern="1200" dirty="0"/>
            <a:t> </a:t>
          </a:r>
          <a:r>
            <a:rPr lang="en-US" sz="1600" b="1" kern="1200" dirty="0" err="1"/>
            <a:t>statevector</a:t>
          </a:r>
          <a:r>
            <a:rPr lang="en-US" sz="1600" b="1" kern="1200" dirty="0"/>
            <a:t> simulator </a:t>
          </a:r>
          <a:r>
            <a:rPr lang="en-US" sz="1400" kern="1200" dirty="0"/>
            <a:t>simulator accessed through API. </a:t>
          </a:r>
        </a:p>
      </dsp:txBody>
      <dsp:txXfrm>
        <a:off x="1366089" y="1784516"/>
        <a:ext cx="6909936" cy="11827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B2406-02C0-8D4C-A109-0CA2BC4E667D}" type="datetimeFigureOut">
              <a:rPr lang="en-US" smtClean="0"/>
              <a:t>2/20/22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19444-9F35-F04C-9033-AAF0D020E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4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19444-9F35-F04C-9033-AAF0D020E8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1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610F-F6F6-134E-8FBE-FC5BBCE58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AA6588-949B-2F4F-A591-419A40422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E386D-3A10-714E-BC06-CACE62296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075-79C4-744A-B84B-EE5ED41B2DB5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CCE15-1523-4041-B22C-CA3C55C3A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8F79F-5672-E44E-833A-7D38C4CA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13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EBCA-E489-1D42-B407-BB97CD7A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5D921-49ED-F74F-A3CA-4BE42A318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2FD93-BAE1-F34F-8F07-A55824C11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075-79C4-744A-B84B-EE5ED41B2DB5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D83BA-9442-3E45-A99E-52207F4FF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857BB-2400-6B40-8C37-C2F36D96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57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79294F-EC63-B74E-A46D-CBFB998D8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DBE17E-D10B-B443-A198-8B6F334F4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73231-D9ED-BD45-9CF9-57B597C97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075-79C4-744A-B84B-EE5ED41B2DB5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60930-910E-1243-831C-A1FB6EC88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E5CDA-D25B-8947-9084-0246FF8F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10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3564-60EB-0E4A-90AB-0368092B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453AE-2CB9-7A48-96ED-4AE085C50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55535-7F05-2045-A08C-3A791EA3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075-79C4-744A-B84B-EE5ED41B2DB5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1B6BA-A9A6-A545-96A6-FEFE79598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C0B21-A743-084F-A897-4942ABD4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99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8FC1-367E-E949-99E8-683FF939A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D64A-08B6-2E4B-B068-CB7FC94F0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3FF45-7B7A-DB44-B1AC-2BFC9712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075-79C4-744A-B84B-EE5ED41B2DB5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AC7B0-36CA-F64A-B609-669F736E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3D6EE-6081-0344-9A69-6949461CB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0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1AE63-CF85-9D4C-8924-746F09F3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7B158-6774-3643-93D2-1CB260861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8DEDB-9423-9F45-A64B-CC21D580B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B4AF0-9781-414B-86C9-BB400CCC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075-79C4-744A-B84B-EE5ED41B2DB5}" type="datetimeFigureOut">
              <a:rPr lang="en-US" smtClean="0"/>
              <a:t>2/20/22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BFF76-2259-D24D-B0A9-BAD07A186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8D027-1845-144C-9BEC-6BDA7E131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9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CB27-2FB7-B14C-900B-FB1B680E4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A4292-5078-3E4B-A5B1-FE7D0C1A0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4008D-FCFB-B449-A43C-B1D824F79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C61AA1-9052-BC42-BAD9-1F3F7F056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6043E2-D526-F649-BDB4-6C76ADFFE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1756DB-2CD5-F14D-93C0-C7435EAC4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075-79C4-744A-B84B-EE5ED41B2DB5}" type="datetimeFigureOut">
              <a:rPr lang="en-US" smtClean="0"/>
              <a:t>2/20/22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09ECB2-C42C-E546-B811-E222E9F2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DB162D-A50A-804C-B589-72A529391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99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B19C-A749-7C40-897A-C08EDB56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F2CDF3-7110-1145-94E5-1D8C0FF1C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075-79C4-744A-B84B-EE5ED41B2DB5}" type="datetimeFigureOut">
              <a:rPr lang="en-US" smtClean="0"/>
              <a:t>2/20/22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AB4FC-82C4-D743-B5EC-B1A81DFE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8E307-330A-7F49-92E3-D4C30872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1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F86E7-3547-6245-9E93-F2A4C949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075-79C4-744A-B84B-EE5ED41B2DB5}" type="datetimeFigureOut">
              <a:rPr lang="en-US" smtClean="0"/>
              <a:t>2/20/22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9DA2EF-0747-0B4D-B907-E3FC9F30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1100E-6191-B64E-959D-A555A82F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5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361D7-288C-2D4A-A01F-A9C37088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99B8B-76E9-6E42-9420-35C9FE4E5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9EDD1-594F-B94D-82AA-1C3800089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0F1E5-E39B-3648-B02C-553036B53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075-79C4-744A-B84B-EE5ED41B2DB5}" type="datetimeFigureOut">
              <a:rPr lang="en-US" smtClean="0"/>
              <a:t>2/20/22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4D9C3-8918-3A4C-81BE-30807A311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2E68D-389C-C74A-B758-C936F37B1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09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1487-6CAB-C349-8D03-3951A7CEE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B5DC5-7433-764D-B273-3D2B06DA8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C2A5F-A23C-DB4D-92C5-09333554E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CEAA7-373D-0447-98A3-1FCAC8B10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075-79C4-744A-B84B-EE5ED41B2DB5}" type="datetimeFigureOut">
              <a:rPr lang="en-US" smtClean="0"/>
              <a:t>2/20/22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46EB1-BB4C-E243-977E-1A9E98E57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DC7FA-6A55-A448-A957-8D80DC041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10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4C99B2-F28A-CC4B-BD6A-5AAE8F8FD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60E7C-B1D3-D54B-877A-8958A2AC2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2C5C2-F92C-B141-A3DA-2C39F7CB4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12075-79C4-744A-B84B-EE5ED41B2DB5}" type="datetimeFigureOut">
              <a:rPr lang="en-US" smtClean="0"/>
              <a:t>2/20/22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6F2FD-C915-6F41-98EF-55EC6628D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82F51-F7B3-034C-8A7C-A3F6980CD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60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 view of an aeroplane">
            <a:extLst>
              <a:ext uri="{FF2B5EF4-FFF2-40B4-BE49-F238E27FC236}">
                <a16:creationId xmlns:a16="http://schemas.microsoft.com/office/drawing/2014/main" id="{476FEC56-D687-43C1-B750-0D1716568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0" y="-1219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B09DE3-9562-574E-8106-EFDBB094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Airbus 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Quantum Computing Challenge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zh-CN" altLang="en-US" sz="4000" b="1" dirty="0">
                <a:solidFill>
                  <a:srgbClr val="FFFFFF"/>
                </a:solidFill>
              </a:rPr>
              <a:t>（</a:t>
            </a:r>
            <a:r>
              <a:rPr lang="en-US" altLang="zh-CN" sz="4000" b="1" dirty="0">
                <a:solidFill>
                  <a:srgbClr val="FFFFFF"/>
                </a:solidFill>
              </a:rPr>
              <a:t>2019</a:t>
            </a:r>
            <a:r>
              <a:rPr lang="zh-CN" altLang="en-US" sz="4000" b="1" dirty="0">
                <a:solidFill>
                  <a:srgbClr val="FFFFFF"/>
                </a:solidFill>
              </a:rPr>
              <a:t>）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318F-E49E-BB48-8024-E92EBB78F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Bringing flight physics into the Quantum Era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https://</a:t>
            </a:r>
            <a:r>
              <a:rPr lang="en-US" sz="2000" dirty="0" err="1">
                <a:solidFill>
                  <a:srgbClr val="FFFFFF"/>
                </a:solidFill>
              </a:rPr>
              <a:t>www.airbus.com</a:t>
            </a:r>
            <a:r>
              <a:rPr lang="en-US" sz="2000" dirty="0">
                <a:solidFill>
                  <a:srgbClr val="FFFFFF"/>
                </a:solidFill>
              </a:rPr>
              <a:t>/</a:t>
            </a:r>
            <a:r>
              <a:rPr lang="en-US" sz="2000" dirty="0" err="1">
                <a:solidFill>
                  <a:srgbClr val="FFFFFF"/>
                </a:solidFill>
              </a:rPr>
              <a:t>en</a:t>
            </a:r>
            <a:r>
              <a:rPr lang="en-US" sz="2000" dirty="0">
                <a:solidFill>
                  <a:srgbClr val="FFFFFF"/>
                </a:solidFill>
              </a:rPr>
              <a:t>/innovation/disruptive-concepts/quantum-technologies/airbus-quantum-computing-challenge</a:t>
            </a:r>
          </a:p>
        </p:txBody>
      </p:sp>
    </p:spTree>
    <p:extLst>
      <p:ext uri="{BB962C8B-B14F-4D97-AF65-F5344CB8AC3E}">
        <p14:creationId xmlns:p14="http://schemas.microsoft.com/office/powerpoint/2010/main" val="1675023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ne on tarmac">
            <a:extLst>
              <a:ext uri="{FF2B5EF4-FFF2-40B4-BE49-F238E27FC236}">
                <a16:creationId xmlns:a16="http://schemas.microsoft.com/office/drawing/2014/main" id="{A6CADD8E-75AE-47A5-A3D6-C90C6567F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7659" r="4340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00F228-92CE-8F4D-B25E-11698A5CE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Challenge Explanation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7FF96-49AF-F54E-BBB9-F6BFB239C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The goal is to maximize the aircraft payload subject to multiple constraints: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PL - Payload Limits: </a:t>
            </a:r>
            <a:r>
              <a:rPr lang="en-US" sz="2000" dirty="0">
                <a:solidFill>
                  <a:schemeClr val="bg1"/>
                </a:solidFill>
              </a:rPr>
              <a:t>The payload limits include conditions on the maximum capacity, the maximum allowed number of containers and their positions on the aircraft.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CL - Centre of Gravity Limits: The center of gravity of the fully loaded aircraft must be within given bounds, moreover it must approach a given target value.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SL - Shear Limits: The shear of the fully loaded</a:t>
            </a:r>
          </a:p>
        </p:txBody>
      </p:sp>
    </p:spTree>
    <p:extLst>
      <p:ext uri="{BB962C8B-B14F-4D97-AF65-F5344CB8AC3E}">
        <p14:creationId xmlns:p14="http://schemas.microsoft.com/office/powerpoint/2010/main" val="1692941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CA389B-452B-DC4A-AD71-B6BFF7DA7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598" y="1352550"/>
            <a:ext cx="7186613" cy="2076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7B9BF0-ECFD-1F41-BC85-18142E3FA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599" y="3939881"/>
            <a:ext cx="7186613" cy="1687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DD3F4F-7998-1E49-8259-844C3EE08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QUBO: </a:t>
            </a: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96135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0433C4-5F78-254F-8B3D-5E6796480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538817"/>
            <a:ext cx="10905066" cy="4062137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03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AA5FD-D30E-8949-A15F-A64290F9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Objective Function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1C61B86-957F-E54D-8489-D62CECB79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041198"/>
            <a:ext cx="5455917" cy="2768876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0D8DEEB-0E41-6444-BD40-BBAF7CB81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293534"/>
            <a:ext cx="5455917" cy="226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922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F333A-9767-4B4E-8A7F-B1C22FDE0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Penalty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5E2FD-5FD1-B346-B2EB-5ADE6025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278" y="164572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E7E6E6"/>
                </a:solidFill>
              </a:rPr>
              <a:t>Payload Limits (PL): No-overlaps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, letter&#10;&#10;Description automatically generated with medium confidence">
            <a:extLst>
              <a:ext uri="{FF2B5EF4-FFF2-40B4-BE49-F238E27FC236}">
                <a16:creationId xmlns:a16="http://schemas.microsoft.com/office/drawing/2014/main" id="{7EA6FA06-4A2D-5A4C-BC5D-6364888FB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013918"/>
            <a:ext cx="5455917" cy="2823437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7C395FF-60E8-404C-9BFE-0A5982AB1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211695"/>
            <a:ext cx="5455917" cy="242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48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71844-3B80-9B40-B1B2-38CE2A1E1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Penalty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C7C57-C1D9-C148-816C-6C00C8AF4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278" y="164572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E7E6E6"/>
                </a:solidFill>
              </a:rPr>
              <a:t>Payload Limits (PL): No-duplicates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A150B409-254F-2E41-B479-1B94CDACD6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191236"/>
            <a:ext cx="5455917" cy="246880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35B93EE9-747B-0A47-B767-84DFC41BB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259434"/>
            <a:ext cx="5455917" cy="233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88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71844-3B80-9B40-B1B2-38CE2A1E1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Penalty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C7C57-C1D9-C148-816C-6C00C8AF4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278" y="164572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chemeClr val="bg1"/>
                </a:solidFill>
              </a:rPr>
              <a:t>Payload Limits (PL): Contiguity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3256D28-D6EE-A34B-9B02-54DB4E706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863880"/>
            <a:ext cx="5455917" cy="312351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390DA40-0DD1-BD4C-BB5A-BF0E9AB56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966179"/>
            <a:ext cx="5455917" cy="291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071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05543-CD8E-234E-A37D-EE562CE7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Penalty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08C94-9DE0-1E4C-831D-6B8EC5806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278" y="164572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E7E6E6"/>
                </a:solidFill>
              </a:rPr>
              <a:t>Payload Limits (PL): Maximum capacity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61AD0C0-2D4E-3847-BFEA-F88C3E8C3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2972998"/>
            <a:ext cx="5455917" cy="2905276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33B8CE9-7C89-1444-B064-8A6CD88937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177595"/>
            <a:ext cx="5455917" cy="249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393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06EC70-9DA1-2A4D-AF65-8D7C01A1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Total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BFA43-FE3C-B647-BF78-43F8F600D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278" y="164572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>
                <a:solidFill>
                  <a:srgbClr val="E7E6E6"/>
                </a:solidFill>
              </a:rPr>
              <a:t>The total function is given by the sum of the object function and the penalty functions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18A911F3-0BA1-4C47-B6E6-A137DCEE7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567" y="3661808"/>
            <a:ext cx="5455917" cy="1527657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B608439-F27C-2940-AD47-3101E6002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3675448"/>
            <a:ext cx="5455917" cy="150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404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01D16-2727-8740-A60C-6CAE2FB9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The QAOA and </a:t>
            </a:r>
            <a:r>
              <a:rPr lang="en-US" sz="3600" dirty="0" err="1"/>
              <a:t>MinimumEigenOptimizer</a:t>
            </a:r>
            <a:r>
              <a:rPr lang="en-US" sz="3600" dirty="0"/>
              <a:t> class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4C51-E1CC-B244-83D4-BC47CD623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Qiskit</a:t>
            </a:r>
            <a:r>
              <a:rPr lang="en-US" sz="2000" dirty="0"/>
              <a:t> provides its own implementation of QAOA which allows us to solve optimization problems with only a few lines of code. </a:t>
            </a:r>
          </a:p>
          <a:p>
            <a:endParaRPr lang="en-US" sz="2000" dirty="0"/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1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9D2CC22-4473-874A-ACDC-8010A99A8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19" y="1864197"/>
            <a:ext cx="6253211" cy="1954128"/>
          </a:xfrm>
          <a:prstGeom prst="rect">
            <a:avLst/>
          </a:prstGeom>
        </p:spPr>
      </p:pic>
      <p:grpSp>
        <p:nvGrpSpPr>
          <p:cNvPr id="22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6A6D4FE-CAD7-B545-9FBC-69D79F04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4250639"/>
            <a:ext cx="6253212" cy="17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79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rmulae on a background">
            <a:extLst>
              <a:ext uri="{FF2B5EF4-FFF2-40B4-BE49-F238E27FC236}">
                <a16:creationId xmlns:a16="http://schemas.microsoft.com/office/drawing/2014/main" id="{278C98B4-4499-4A21-A82A-60BFA472BE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819" b="2018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4EA7DB-9FBC-754A-9167-DE4E330F4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altLang="zh-CN" sz="5000"/>
              <a:t>5</a:t>
            </a:r>
            <a:r>
              <a:rPr lang="zh-CN" altLang="en-US" sz="5000"/>
              <a:t> </a:t>
            </a:r>
            <a:r>
              <a:rPr lang="en-US" altLang="zh-CN" sz="5000"/>
              <a:t>Chanllenges</a:t>
            </a:r>
            <a:endParaRPr lang="en-US" sz="5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EF941-8FA0-1C49-885B-9F41ACAE6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b="1" dirty="0"/>
              <a:t>Aircraft Climb Optimization </a:t>
            </a:r>
          </a:p>
          <a:p>
            <a:r>
              <a:rPr lang="en-US" sz="2000" b="1" dirty="0"/>
              <a:t>Computational Fluid Dynamics (CFD) on Quantum Computers</a:t>
            </a:r>
          </a:p>
          <a:p>
            <a:r>
              <a:rPr lang="en-US" sz="2000" b="1" dirty="0"/>
              <a:t>Application of Quantum Computing to Surrogate Modeling of Partial Differential Equations </a:t>
            </a:r>
          </a:p>
          <a:p>
            <a:r>
              <a:rPr lang="en-US" sz="2000" b="1" dirty="0" err="1"/>
              <a:t>Wingbox</a:t>
            </a:r>
            <a:r>
              <a:rPr lang="en-US" sz="2000" b="1" dirty="0"/>
              <a:t> Design </a:t>
            </a:r>
            <a:r>
              <a:rPr lang="en-US" sz="2000" b="1" dirty="0" err="1"/>
              <a:t>Optimisation</a:t>
            </a:r>
            <a:endParaRPr lang="en-US" sz="2000" b="1" dirty="0"/>
          </a:p>
          <a:p>
            <a:r>
              <a:rPr lang="en-US" sz="2000" b="1" dirty="0">
                <a:solidFill>
                  <a:srgbClr val="FF0000"/>
                </a:solidFill>
              </a:rPr>
              <a:t>Aircraft Loading </a:t>
            </a:r>
            <a:r>
              <a:rPr lang="en-US" sz="2000" b="1" dirty="0" err="1">
                <a:solidFill>
                  <a:srgbClr val="FF0000"/>
                </a:solidFill>
              </a:rPr>
              <a:t>Optimisation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96024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E2577-921D-3049-9674-4B36AA3A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dirty="0" err="1"/>
              <a:t>Q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iskit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only supports 15 qubits</a:t>
            </a:r>
            <a:b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35B61-5AA9-1945-8990-A8B17E080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588" y="1311818"/>
            <a:ext cx="8426823" cy="39756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toy example solved by QAOA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5AEA83-DD6A-D84B-B638-CABE1D1A8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799" y="5925436"/>
            <a:ext cx="6032500" cy="876300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6AA925A0-24B0-F74B-8AAA-F5B174F2AA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638833"/>
            <a:ext cx="10905066" cy="406213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78464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2F748-78E0-4245-B2ED-212334105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Qbsolv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3730F-CD2E-6C4F-8475-3160FFCBF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1096833"/>
            <a:ext cx="8276026" cy="33200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decomposing solver that finds a minimum value of a large quadratic unconstrained binary optimization (QUBO) problem by splitting it into pieces. The pieces are solved using a classical solver running the tabu algorithm.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Qbsolv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also enables configuring a D-Wave system as the solver.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76F744-6240-7F4F-A98C-0A3A706FD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413760"/>
            <a:ext cx="944880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B2EE32-C5EF-B846-96BD-FAB03F06E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41" y="663164"/>
            <a:ext cx="70739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7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2F748-78E0-4245-B2ED-212334105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Qbsolv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C4074-1F83-3247-8817-2A38C536B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046596"/>
            <a:ext cx="55245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72F3E-580F-FE4C-B33D-562F85BF1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3346432"/>
            <a:ext cx="9715500" cy="73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38B9FE-45A0-434B-9C96-85507B8A2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477" y="1533194"/>
            <a:ext cx="7797800" cy="170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A0098E-9274-2B4A-931C-24355C34C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550" y="4565536"/>
            <a:ext cx="69469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3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DC7B83-4660-DE44-84FC-0583C4AE4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Todo: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4B9D493-8B6C-6645-AFFC-15562CE54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1355" y="2426818"/>
            <a:ext cx="2376340" cy="3997637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D26A696B-F563-0E43-85E8-24FF9BC08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073" y="2468326"/>
            <a:ext cx="5455917" cy="391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436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E60DB-41E7-9A4E-B976-81894623A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available 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A6C0-3E6F-F741-B4EF-9BFAB0787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github.com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magelead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finq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-airbus-challenge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56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13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15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15469-E564-B649-8C0E-219DEC532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100" b="1" dirty="0"/>
              <a:t>Aircraft Loading </a:t>
            </a:r>
            <a:r>
              <a:rPr lang="en-US" sz="3100" b="1" dirty="0" err="1"/>
              <a:t>Optimisation</a:t>
            </a:r>
            <a:r>
              <a:rPr lang="en-US" sz="3100" b="1" dirty="0"/>
              <a:t> </a:t>
            </a:r>
            <a:br>
              <a:rPr lang="en-US" sz="3100" b="1" dirty="0"/>
            </a:br>
            <a:endParaRPr lang="en-US" sz="3100" dirty="0"/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D59F6-5FFA-2246-94BB-B1C868715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6" y="2689980"/>
            <a:ext cx="4188091" cy="274320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1DE692-F612-7E48-A5E2-6333EC0DD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381" y="2970240"/>
            <a:ext cx="5135719" cy="218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1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trail in front of a car">
            <a:extLst>
              <a:ext uri="{FF2B5EF4-FFF2-40B4-BE49-F238E27FC236}">
                <a16:creationId xmlns:a16="http://schemas.microsoft.com/office/drawing/2014/main" id="{FDDDFF3F-2E29-4A05-94B2-8C49420079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17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EC57F-2F51-F749-A2D8-8A56C7532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BMW</a:t>
            </a:r>
            <a:r>
              <a:rPr lang="zh-CN" altLang="en-US" sz="4000" b="1" dirty="0">
                <a:solidFill>
                  <a:srgbClr val="FFFFFF"/>
                </a:solidFill>
              </a:rPr>
              <a:t> </a:t>
            </a:r>
            <a:r>
              <a:rPr lang="en-US" sz="4000" b="1" dirty="0">
                <a:solidFill>
                  <a:srgbClr val="FFFFFF"/>
                </a:solidFill>
              </a:rPr>
              <a:t>Quantum Computing Challenge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zh-CN" altLang="en-US" sz="4000" b="1" dirty="0">
                <a:solidFill>
                  <a:srgbClr val="FFFFFF"/>
                </a:solidFill>
              </a:rPr>
              <a:t>（</a:t>
            </a:r>
            <a:r>
              <a:rPr lang="en-US" altLang="zh-CN" sz="4000" b="1" dirty="0">
                <a:solidFill>
                  <a:srgbClr val="FFFFFF"/>
                </a:solidFill>
              </a:rPr>
              <a:t>2021</a:t>
            </a:r>
            <a:r>
              <a:rPr lang="zh-CN" altLang="en-US" sz="4000" b="1" dirty="0">
                <a:solidFill>
                  <a:srgbClr val="FFFFFF"/>
                </a:solidFill>
              </a:rPr>
              <a:t>）</a:t>
            </a:r>
            <a:br>
              <a:rPr lang="en-US" sz="4000" b="1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2ACD-36C0-C244-BE2D-B6800009A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Discover novel ways to help the automobile industry prepare for a future in which quantum computers could make a difference.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https://crowd-</a:t>
            </a:r>
            <a:r>
              <a:rPr lang="en-US" sz="2000" dirty="0" err="1">
                <a:solidFill>
                  <a:srgbClr val="FFFFFF"/>
                </a:solidFill>
              </a:rPr>
              <a:t>innovation.bmwgroup.com</a:t>
            </a:r>
            <a:r>
              <a:rPr lang="en-US" sz="2000" dirty="0">
                <a:solidFill>
                  <a:srgbClr val="FFFFFF"/>
                </a:solidFill>
              </a:rPr>
              <a:t>/servlet/hype/</a:t>
            </a:r>
            <a:r>
              <a:rPr lang="en-US" sz="2000" dirty="0" err="1">
                <a:solidFill>
                  <a:srgbClr val="FFFFFF"/>
                </a:solidFill>
              </a:rPr>
              <a:t>IMT?documentTableId</a:t>
            </a:r>
            <a:r>
              <a:rPr lang="en-US" sz="2000" dirty="0">
                <a:solidFill>
                  <a:srgbClr val="FFFFFF"/>
                </a:solidFill>
              </a:rPr>
              <a:t>=7025714350976950452&amp;userAction=</a:t>
            </a:r>
            <a:r>
              <a:rPr lang="en-US" sz="2000" dirty="0" err="1">
                <a:solidFill>
                  <a:srgbClr val="FFFFFF"/>
                </a:solidFill>
              </a:rPr>
              <a:t>Browse&amp;templateName</a:t>
            </a:r>
            <a:r>
              <a:rPr lang="en-US" sz="2000" dirty="0">
                <a:solidFill>
                  <a:srgbClr val="FFFFFF"/>
                </a:solidFill>
              </a:rPr>
              <a:t>=&amp;</a:t>
            </a:r>
            <a:r>
              <a:rPr lang="en-US" sz="2000" dirty="0" err="1">
                <a:solidFill>
                  <a:srgbClr val="FFFFFF"/>
                </a:solidFill>
              </a:rPr>
              <a:t>documentId</a:t>
            </a:r>
            <a:r>
              <a:rPr lang="en-US" sz="2000" dirty="0">
                <a:solidFill>
                  <a:srgbClr val="FFFFFF"/>
                </a:solidFill>
              </a:rPr>
              <a:t>=740c3d47812c470b208a495d85f18206</a:t>
            </a:r>
          </a:p>
        </p:txBody>
      </p:sp>
    </p:spTree>
    <p:extLst>
      <p:ext uri="{BB962C8B-B14F-4D97-AF65-F5344CB8AC3E}">
        <p14:creationId xmlns:p14="http://schemas.microsoft.com/office/powerpoint/2010/main" val="3645691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CNC lathe processing">
            <a:extLst>
              <a:ext uri="{FF2B5EF4-FFF2-40B4-BE49-F238E27FC236}">
                <a16:creationId xmlns:a16="http://schemas.microsoft.com/office/drawing/2014/main" id="{3ED70D44-0FC2-41B2-AD29-922C799D7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61F1FB-7A45-FB4D-9DC6-FA0BFF35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altLang="zh-CN" sz="5000" dirty="0"/>
              <a:t>4 </a:t>
            </a:r>
            <a:r>
              <a:rPr lang="en-US" altLang="zh-CN" sz="5000" dirty="0" err="1"/>
              <a:t>Chanllenges</a:t>
            </a:r>
            <a:endParaRPr lang="en-US" sz="5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65C37-75D2-6647-B573-672FF0579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b="1" dirty="0"/>
              <a:t>Sensor positions for automated driving functions: Accenture </a:t>
            </a:r>
          </a:p>
          <a:p>
            <a:r>
              <a:rPr lang="en-US" sz="2000" b="1" dirty="0"/>
              <a:t>Configuration </a:t>
            </a:r>
            <a:r>
              <a:rPr lang="en-US" sz="2000" b="1" dirty="0" err="1"/>
              <a:t>optimisation</a:t>
            </a:r>
            <a:r>
              <a:rPr lang="en-US" sz="2000" b="1" dirty="0"/>
              <a:t> of pre-series vehicles: 1QBit and NTT </a:t>
            </a:r>
          </a:p>
          <a:p>
            <a:r>
              <a:rPr lang="en-US" sz="2000" b="1" dirty="0"/>
              <a:t>Simulation of material deformations: </a:t>
            </a:r>
            <a:r>
              <a:rPr lang="en-US" sz="2000" b="1" dirty="0" err="1"/>
              <a:t>Qu&amp;Co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Automated quality analyses: QC Ware 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36546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31B9DD-755D-384B-B7B4-EF7DFCE2A2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87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CD4690-8774-6649-BF27-27F26542F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en-US" sz="6200" b="1"/>
              <a:t>AIRBUS QUANTUM COMPUTING CHALLENGE </a:t>
            </a:r>
            <a:br>
              <a:rPr lang="en-US" sz="6200"/>
            </a:br>
            <a:endParaRPr lang="en-US" sz="6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7DE4C-B1D9-5447-BFA9-EAF474668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en-US" b="1"/>
              <a:t>Aircraft Loading Optimisation </a:t>
            </a:r>
            <a:endParaRPr lang="en-US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A924A8-BC67-FC42-B317-18EC898F3FD6}"/>
              </a:ext>
            </a:extLst>
          </p:cNvPr>
          <p:cNvSpPr txBox="1"/>
          <p:nvPr/>
        </p:nvSpPr>
        <p:spPr>
          <a:xfrm>
            <a:off x="3000868" y="5859641"/>
            <a:ext cx="74216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Yizhan</a:t>
            </a:r>
            <a:r>
              <a:rPr lang="en-US" sz="1400" dirty="0"/>
              <a:t> </a:t>
            </a:r>
            <a:r>
              <a:rPr lang="en-US" sz="1400" dirty="0" err="1"/>
              <a:t>Ao</a:t>
            </a:r>
            <a:r>
              <a:rPr lang="en-US" sz="1400" dirty="0"/>
              <a:t> (Department of Computer Science, University of Maryland, College Park, MD 20742, USA)</a:t>
            </a:r>
          </a:p>
          <a:p>
            <a:r>
              <a:rPr lang="en-US" sz="1400" dirty="0"/>
              <a:t>Xiang Zhao (Institute for Quantum Computing, </a:t>
            </a:r>
            <a:r>
              <a:rPr lang="en-US" sz="1400" dirty="0" err="1"/>
              <a:t>TuringQ</a:t>
            </a:r>
            <a:r>
              <a:rPr lang="en-US" sz="1400" dirty="0"/>
              <a:t>, Shanghai 200241, China)</a:t>
            </a:r>
          </a:p>
          <a:p>
            <a:r>
              <a:rPr lang="en-US" sz="1400" dirty="0" err="1"/>
              <a:t>Zhixin</a:t>
            </a:r>
            <a:r>
              <a:rPr lang="en-US" sz="1400" dirty="0"/>
              <a:t> Song (School of Physics, Georgia Institute of Technology, Atlanta, Georgia, 30332-0400, USA)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87619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3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C6E73B-0CF1-734D-B2A4-1372EA40C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Winner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5AD48D0-1148-3648-8B2A-D21BBAC10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46594"/>
            <a:ext cx="10914060" cy="16098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3DBB5-ED46-3340-BE34-8EF9F26D1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767660"/>
            <a:ext cx="6281873" cy="17703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0" i="0" dirty="0">
                <a:effectLst/>
                <a:latin typeface="Roboto" panose="020F0502020204030204" pitchFamily="34" charset="0"/>
              </a:rPr>
              <a:t>The Airbus Quantum Computing challenge has ended and the 2020 winner : the team Machine Learning Reply.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2166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B2020-1A1B-BF46-91B8-1CD64DE3C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Contents</a:t>
            </a:r>
          </a:p>
        </p:txBody>
      </p:sp>
      <p:graphicFrame>
        <p:nvGraphicFramePr>
          <p:cNvPr id="67" name="Content Placeholder 2">
            <a:extLst>
              <a:ext uri="{FF2B5EF4-FFF2-40B4-BE49-F238E27FC236}">
                <a16:creationId xmlns:a16="http://schemas.microsoft.com/office/drawing/2014/main" id="{F1DDC7FA-1436-40A5-ADC1-68E80C3FBE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7285816"/>
              </p:ext>
            </p:extLst>
          </p:nvPr>
        </p:nvGraphicFramePr>
        <p:xfrm>
          <a:off x="1957987" y="2431765"/>
          <a:ext cx="8276026" cy="3320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58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C91A5-B279-2D46-BCF5-894377B4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Quadratic Unconstrained Binary Optimization Problem </a:t>
            </a:r>
            <a:b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3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89922F-BFA0-9A40-BFD2-C8E855F39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859917"/>
            <a:ext cx="11496821" cy="3132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43F78E-3482-6246-857E-CC5FBF8BEB5F}"/>
              </a:ext>
            </a:extLst>
          </p:cNvPr>
          <p:cNvSpPr txBox="1"/>
          <p:nvPr/>
        </p:nvSpPr>
        <p:spPr>
          <a:xfrm>
            <a:off x="1660971" y="6376781"/>
            <a:ext cx="10370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this case, the proper format of QUBO matrix is upper-triangular with linear terms included in the diagonal.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BFE9F-C25F-C24D-8FAE-3D773F520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19" y="6362493"/>
            <a:ext cx="1155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33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590</Words>
  <Application>Microsoft Macintosh PowerPoint</Application>
  <PresentationFormat>Widescreen</PresentationFormat>
  <Paragraphs>58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Roboto</vt:lpstr>
      <vt:lpstr>Office Theme</vt:lpstr>
      <vt:lpstr>Airbus  Quantum Computing Challenge （2019） </vt:lpstr>
      <vt:lpstr>5 Chanllenges</vt:lpstr>
      <vt:lpstr>Aircraft Loading Optimisation  </vt:lpstr>
      <vt:lpstr>BMW Quantum Computing Challenge （2021） </vt:lpstr>
      <vt:lpstr>4 Chanllenges</vt:lpstr>
      <vt:lpstr>AIRBUS QUANTUM COMPUTING CHALLENGE  </vt:lpstr>
      <vt:lpstr>Winner</vt:lpstr>
      <vt:lpstr>Contents</vt:lpstr>
      <vt:lpstr>The Quadratic Unconstrained Binary Optimization Problem  </vt:lpstr>
      <vt:lpstr>Challenge Explanation</vt:lpstr>
      <vt:lpstr>QUBO: Variables</vt:lpstr>
      <vt:lpstr>PowerPoint Presentation</vt:lpstr>
      <vt:lpstr>Objective Function</vt:lpstr>
      <vt:lpstr>Penalty functions</vt:lpstr>
      <vt:lpstr>Penalty functions</vt:lpstr>
      <vt:lpstr>Penalty functions</vt:lpstr>
      <vt:lpstr>Penalty functions</vt:lpstr>
      <vt:lpstr>Total function</vt:lpstr>
      <vt:lpstr>The QAOA and MinimumEigenOptimizer class </vt:lpstr>
      <vt:lpstr>Qiskit only supports 15 qubits </vt:lpstr>
      <vt:lpstr>Qbsolv</vt:lpstr>
      <vt:lpstr>Qbsolv</vt:lpstr>
      <vt:lpstr>Todo:</vt:lpstr>
      <vt:lpstr>Code available 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AIRBUS QUANTUM COMPUTING CHALLENGE  </dc:title>
  <dc:creator>Xiang Zhao</dc:creator>
  <cp:lastModifiedBy>Xiang Zhao</cp:lastModifiedBy>
  <cp:revision>86</cp:revision>
  <dcterms:created xsi:type="dcterms:W3CDTF">2021-12-05T04:22:45Z</dcterms:created>
  <dcterms:modified xsi:type="dcterms:W3CDTF">2022-02-20T02:01:17Z</dcterms:modified>
</cp:coreProperties>
</file>